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0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4" y="0"/>
            <a:ext cx="6858024" cy="914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4261641"/>
            <a:ext cx="685800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00"/>
              </a:lnSpc>
            </a:pPr>
            <a:r>
              <a:rPr lang="ru-RU" sz="1250" b="1" i="1" dirty="0" smtClean="0">
                <a:latin typeface="+mj-lt"/>
                <a:ea typeface="Cambria Math" pitchFamily="18" charset="0"/>
              </a:rPr>
              <a:t>Отдыхая вблизи водоёма, всегда необходимо помнить об элементарных правилах безопасности и быть готовым оказать первую помощь на воде. Главная проблема, с которой сталкиваются люди, спасающие жизнь человека в воде - это страх утопающего, который может стоить жизни спасателю. Находясь в панике, пострадавший может отправить вас ко дну!  Вы должны учитывать это обстоятельство при спасении на воде.</a:t>
            </a:r>
            <a:endParaRPr lang="ru-RU" sz="1250" b="1" i="1" dirty="0">
              <a:latin typeface="+mj-lt"/>
              <a:ea typeface="Cambria Math" pitchFamily="18" charset="0"/>
            </a:endParaRPr>
          </a:p>
        </p:txBody>
      </p:sp>
      <p:pic>
        <p:nvPicPr>
          <p:cNvPr id="11" name="Picture 2" descr="MCHS-6"/>
          <p:cNvPicPr>
            <a:picLocks noChangeAspect="1" noChangeArrowheads="1"/>
          </p:cNvPicPr>
          <p:nvPr/>
        </p:nvPicPr>
        <p:blipFill>
          <a:blip r:embed="rId2" cstate="print"/>
          <a:srcRect l="10123" t="41289" r="53310" b="42257"/>
          <a:stretch>
            <a:fillRect/>
          </a:stretch>
        </p:blipFill>
        <p:spPr bwMode="auto">
          <a:xfrm>
            <a:off x="1913180" y="1935444"/>
            <a:ext cx="1514814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" descr="MCHS-6"/>
          <p:cNvPicPr>
            <a:picLocks noChangeAspect="1" noChangeArrowheads="1"/>
          </p:cNvPicPr>
          <p:nvPr/>
        </p:nvPicPr>
        <p:blipFill>
          <a:blip r:embed="rId3" cstate="print"/>
          <a:srcRect l="55066" t="41203" r="8772" b="42260"/>
          <a:stretch>
            <a:fillRect/>
          </a:stretch>
        </p:blipFill>
        <p:spPr bwMode="auto">
          <a:xfrm>
            <a:off x="142852" y="1935273"/>
            <a:ext cx="1595771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5" descr="MCHS-7"/>
          <p:cNvPicPr>
            <a:picLocks noChangeAspect="1" noChangeArrowheads="1"/>
          </p:cNvPicPr>
          <p:nvPr/>
        </p:nvPicPr>
        <p:blipFill>
          <a:blip r:embed="rId4" cstate="print"/>
          <a:srcRect l="53103" t="41461" r="10316" b="41444"/>
          <a:stretch>
            <a:fillRect/>
          </a:stretch>
        </p:blipFill>
        <p:spPr bwMode="auto">
          <a:xfrm>
            <a:off x="3594131" y="1928794"/>
            <a:ext cx="1544007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4" descr="MCHS-7"/>
          <p:cNvPicPr>
            <a:picLocks noChangeAspect="1" noChangeArrowheads="1"/>
          </p:cNvPicPr>
          <p:nvPr/>
        </p:nvPicPr>
        <p:blipFill>
          <a:blip r:embed="rId5" cstate="print"/>
          <a:srcRect l="58572" t="15253" r="8687" b="67560"/>
          <a:stretch>
            <a:fillRect/>
          </a:stretch>
        </p:blipFill>
        <p:spPr bwMode="auto">
          <a:xfrm>
            <a:off x="5311985" y="1930105"/>
            <a:ext cx="1374473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-71462" y="3085596"/>
            <a:ext cx="200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НЕ ПЛАВАЙТЕ В СУДОХОДНЫХ МЕСТАХ!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3116" y="3085596"/>
            <a:ext cx="1107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 НЕ НЫРЯЙТЕ </a:t>
            </a:r>
          </a:p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С ЛОДКИ!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0076" y="3085596"/>
            <a:ext cx="1340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НЕ  ЗАПЛЫВАЙТЕ</a:t>
            </a:r>
          </a:p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ЗА БУЙКИ!</a:t>
            </a:r>
            <a:endParaRPr lang="ru-RU" dirty="0">
              <a:ln w="10160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2098" y="3085596"/>
            <a:ext cx="18573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НЕ НЫРЯЙТЕ В </a:t>
            </a:r>
          </a:p>
          <a:p>
            <a:pPr algn="ctr"/>
            <a:r>
              <a:rPr lang="ru-RU" sz="1200" b="1" dirty="0" smtClean="0">
                <a:latin typeface="+mj-lt"/>
                <a:ea typeface="Cambria Math" pitchFamily="18" charset="0"/>
              </a:rPr>
              <a:t>НЕЗНАКОМОМ  МЕСТЕ!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-15286" y="2990"/>
            <a:ext cx="6873285" cy="64291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14" y="-32"/>
            <a:ext cx="6643710" cy="630942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latin typeface="Cambria Math" pitchFamily="18" charset="0"/>
                <a:ea typeface="Cambria Math" pitchFamily="18" charset="0"/>
              </a:rPr>
              <a:t>ПРАВИЛА ПОВЕДЕНИЯ НА ВОДЕ</a:t>
            </a:r>
            <a:endParaRPr lang="ru-RU" sz="3500" b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-2366" y="3665562"/>
            <a:ext cx="6873285" cy="56817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14" y="3618699"/>
            <a:ext cx="6643710" cy="630942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latin typeface="Cambria Math" pitchFamily="18" charset="0"/>
                <a:ea typeface="Cambria Math" pitchFamily="18" charset="0"/>
              </a:rPr>
              <a:t>СПАСЕНИЕ  УТОПАЮЩЕГО</a:t>
            </a:r>
            <a:endParaRPr lang="ru-RU" sz="3500" b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2123" y="5304496"/>
            <a:ext cx="2269621" cy="21370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3556" y="5286380"/>
            <a:ext cx="2278188" cy="24622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  <a:latin typeface="+mj-lt"/>
                <a:ea typeface="Cambria Math" pitchFamily="18" charset="0"/>
              </a:rPr>
              <a:t>ЧТО ДЕЛАТЬ, ЕСЛИ  ТОНЕТ ЧЕЛОВЕК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1414" y="8003004"/>
            <a:ext cx="24120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ПОДПЛЫТЬ К УТОПАЮЩЕМУ СЗАДИ И ЗАХВАТИТЬ ЕГО  ЗА ВОЛОСЫ  ИЛИ  ЧАСТЬ  ОДЕЖДЫ.</a:t>
            </a:r>
          </a:p>
          <a:p>
            <a:pPr marL="228600" indent="-228600" algn="just"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ДОСТАВИТЬ УТОПАЮЩЕГО НА БЕРЕГ НА СПИНЕ, ЗАФИКСИРОВАВ ЕГО  ГОЛОВУ  НАД  ВОДОЙ</a:t>
            </a:r>
            <a:endParaRPr lang="ru-RU" sz="900" b="1" dirty="0" smtClean="0">
              <a:latin typeface="+mj-lt"/>
              <a:ea typeface="Cambria Math" pitchFamily="18" charset="0"/>
            </a:endParaRPr>
          </a:p>
        </p:txBody>
      </p:sp>
      <p:pic>
        <p:nvPicPr>
          <p:cNvPr id="1028" name="Picture 4" descr="D:\КУЗНЕЦОВА\Памятки УМЦ\спасение утопающих\су_5.jpg"/>
          <p:cNvPicPr>
            <a:picLocks noChangeAspect="1" noChangeArrowheads="1"/>
          </p:cNvPicPr>
          <p:nvPr/>
        </p:nvPicPr>
        <p:blipFill>
          <a:blip r:embed="rId6" cstate="print"/>
          <a:srcRect l="5498" r="25159" b="46513"/>
          <a:stretch>
            <a:fillRect/>
          </a:stretch>
        </p:blipFill>
        <p:spPr bwMode="auto">
          <a:xfrm>
            <a:off x="142852" y="5661081"/>
            <a:ext cx="2428892" cy="1071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33" name="Прямоугольник 32"/>
          <p:cNvSpPr/>
          <p:nvPr/>
        </p:nvSpPr>
        <p:spPr>
          <a:xfrm>
            <a:off x="2786058" y="8380097"/>
            <a:ext cx="392909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endParaRPr lang="ru-RU" sz="1000" b="1" dirty="0" smtClean="0">
              <a:latin typeface="+mj-lt"/>
              <a:ea typeface="Cambria Math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ru-RU" sz="1000" b="1" dirty="0" smtClean="0">
              <a:latin typeface="+mj-lt"/>
              <a:ea typeface="Cambria Math" pitchFamily="18" charset="0"/>
            </a:endParaRPr>
          </a:p>
          <a:p>
            <a:pPr marL="228600" indent="-228600" algn="just"/>
            <a:endParaRPr lang="ru-RU" sz="1000" b="1" dirty="0" smtClean="0">
              <a:latin typeface="+mj-lt"/>
              <a:ea typeface="Cambria Math" pitchFamily="18" charset="0"/>
            </a:endParaRPr>
          </a:p>
          <a:p>
            <a:pPr marL="228600" indent="-228600" algn="just">
              <a:buAutoNum type="arabicPeriod"/>
            </a:pPr>
            <a:endParaRPr lang="ru-RU" sz="900" b="1" dirty="0" smtClean="0">
              <a:latin typeface="+mj-lt"/>
              <a:ea typeface="Cambria Math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000372" y="5304496"/>
            <a:ext cx="3714775" cy="21370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0372" y="5286380"/>
            <a:ext cx="3714776" cy="24622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  <a:latin typeface="+mj-lt"/>
                <a:ea typeface="Cambria Math" pitchFamily="18" charset="0"/>
              </a:rPr>
              <a:t>ОКАЗАНИЕ ПЕРВОЙ ПОМОЩИ, ПОСТРАДАВШЕМУ НА ВОДЕ</a:t>
            </a:r>
          </a:p>
        </p:txBody>
      </p:sp>
      <p:pic>
        <p:nvPicPr>
          <p:cNvPr id="38" name="Picture 3" descr="MCHS-5"/>
          <p:cNvPicPr>
            <a:picLocks noChangeAspect="1" noChangeArrowheads="1"/>
          </p:cNvPicPr>
          <p:nvPr/>
        </p:nvPicPr>
        <p:blipFill>
          <a:blip r:embed="rId7" cstate="print"/>
          <a:srcRect l="65258" t="68751" r="19243" b="18093"/>
          <a:stretch>
            <a:fillRect/>
          </a:stretch>
        </p:blipFill>
        <p:spPr bwMode="auto">
          <a:xfrm>
            <a:off x="2939838" y="5665454"/>
            <a:ext cx="1060666" cy="130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40" name="Picture 4" descr="ИВЛ 5"/>
          <p:cNvPicPr>
            <a:picLocks noChangeAspect="1" noChangeArrowheads="1"/>
          </p:cNvPicPr>
          <p:nvPr/>
        </p:nvPicPr>
        <p:blipFill>
          <a:blip r:embed="rId8" cstate="print"/>
          <a:srcRect l="56513" t="64494" r="13670" b="6950"/>
          <a:stretch>
            <a:fillRect/>
          </a:stretch>
        </p:blipFill>
        <p:spPr bwMode="auto">
          <a:xfrm>
            <a:off x="2914982" y="7238042"/>
            <a:ext cx="1085522" cy="713427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43" name="Picture 4" descr="ИВЛ 5"/>
          <p:cNvPicPr>
            <a:picLocks noChangeAspect="1" noChangeArrowheads="1"/>
          </p:cNvPicPr>
          <p:nvPr/>
        </p:nvPicPr>
        <p:blipFill>
          <a:blip r:embed="rId8" cstate="print"/>
          <a:srcRect l="8803" t="64141" r="58788" b="6518"/>
          <a:stretch>
            <a:fillRect/>
          </a:stretch>
        </p:blipFill>
        <p:spPr bwMode="auto">
          <a:xfrm>
            <a:off x="2886468" y="8237221"/>
            <a:ext cx="1114036" cy="692092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44" name="Прямоугольник 43"/>
          <p:cNvSpPr/>
          <p:nvPr/>
        </p:nvSpPr>
        <p:spPr>
          <a:xfrm>
            <a:off x="4000504" y="5429256"/>
            <a:ext cx="277400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/>
            <a:endParaRPr lang="ru-RU" sz="1000" b="1" dirty="0" smtClean="0">
              <a:latin typeface="+mj-lt"/>
              <a:ea typeface="Cambria Math" pitchFamily="18" charset="0"/>
            </a:endParaRPr>
          </a:p>
          <a:p>
            <a:pPr marL="228600" indent="-228600" algn="just"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ЕСЛИ ПОСТРАДАВШИЙ НАХОДИТСЯ В СОЗНАНИИ, НУЖНО СНЯТЬ С НЕГО МОКРУЮ ОДЕЖДУ, ПЕРЕОДЕТЬ В СУХОЕ БЕЛЬЁ И ДАТЬ ГОРЯЧЕЕ ПИТЬЁ.</a:t>
            </a:r>
          </a:p>
          <a:p>
            <a:pPr marL="228600" indent="-228600" algn="just"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ЕСЛИ ПОСТРАДАВШИЙ НАХОДИТСЯ БЕЗ СОЗНАНИЯ, НУЖНО ОЧИСТИТЬ ПОЛОСТЬ  РТА И НОСА ОТ ПЕСКА, ИЛА И ТИНЫ, ЗАТЕМ УДАЛИТЬ ВОДУ ИЗ ЖЕЛУДКА И ДЫХАТЕЛЬНЫХ ПУТЕЙ. </a:t>
            </a:r>
          </a:p>
          <a:p>
            <a:pPr marL="228600" indent="-228600" algn="just">
              <a:buFontTx/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ДЛЯ ЭТОГО НЕОБХОДИМО ВСТАТЬ НА КОЛЕНО, ПОСТРАДАВШЕГО ПОЛОЖИТЬ ЖИВОТОМ НА СВОЁ БЕДРО И, НАДАВЛИВАЯ ЕМУ НА СПИНУ, СЖИМАТЬ  ГРУДНУЮ КЛЕТКУ. </a:t>
            </a:r>
          </a:p>
          <a:p>
            <a:pPr marL="228600" indent="-228600" algn="just">
              <a:buFontTx/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ЕСЛИ ДЫХАНИЕ ПОСТРАДАВШЕГО НЕ ВОССТАНОВИЛОСЬ, НУЖНО УЛОЖИТЬ ЕГО НА СПИНУ, ПРИПОДНЯТЬ ГОЛОВУ И СДЕЛАТЬ ИСКУССТВЕННОЕ ДЫХАНИЕ</a:t>
            </a:r>
          </a:p>
          <a:p>
            <a:pPr marL="228600" indent="-228600" algn="just">
              <a:buFontTx/>
              <a:buAutoNum type="arabicPeriod"/>
            </a:pPr>
            <a:r>
              <a:rPr lang="ru-RU" sz="1000" b="1" dirty="0" smtClean="0">
                <a:latin typeface="+mj-lt"/>
                <a:ea typeface="Cambria Math" pitchFamily="18" charset="0"/>
              </a:rPr>
              <a:t>В СЛУЧАЕ, ЕСЛИ У ПОСТРАДАВШЕГО ОТСУТСТВУЕТ ПУЛЬС, ТО ИСКУССТВЕННОЕ ДЫХАНИЕ НУЖНО СОЧЕТАТЬ С НЕПРЯМЫМ МАССАЖЕМ СЕРДЦА.</a:t>
            </a:r>
          </a:p>
        </p:txBody>
      </p:sp>
      <p:pic>
        <p:nvPicPr>
          <p:cNvPr id="47" name="Picture 4" descr="D:\КУЗНЕЦОВА\Памятки УМЦ\спасение утопающих\су_5.jpg"/>
          <p:cNvPicPr>
            <a:picLocks noChangeAspect="1" noChangeArrowheads="1"/>
          </p:cNvPicPr>
          <p:nvPr/>
        </p:nvPicPr>
        <p:blipFill>
          <a:blip r:embed="rId6" cstate="print"/>
          <a:srcRect l="21852" t="48735" r="9090"/>
          <a:stretch>
            <a:fillRect/>
          </a:stretch>
        </p:blipFill>
        <p:spPr bwMode="auto">
          <a:xfrm>
            <a:off x="152865" y="6875527"/>
            <a:ext cx="2418879" cy="1027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49" name="Прямоугольник 48"/>
          <p:cNvSpPr/>
          <p:nvPr/>
        </p:nvSpPr>
        <p:spPr>
          <a:xfrm>
            <a:off x="0" y="642910"/>
            <a:ext cx="6858000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50" b="1" i="1" dirty="0" smtClean="0">
                <a:latin typeface="+mj-lt"/>
                <a:ea typeface="Cambria Math" pitchFamily="18" charset="0"/>
              </a:rPr>
              <a:t>Как известно, купание не только доставляют удовольствие, но и служит хорошим средством закаливания организма. Но необходимо помнить, что небрежность, лихачество, излишняя шалость на воде нередко приводят к беде. Из-за несоблюдения техники безопасности в водоемах ежегодно страдают и гибнут тысячи людей.</a:t>
            </a:r>
          </a:p>
          <a:p>
            <a:pPr algn="just"/>
            <a:r>
              <a:rPr lang="ru-RU" sz="1250" b="1" i="1" dirty="0" smtClean="0">
                <a:latin typeface="+mj-lt"/>
                <a:ea typeface="Cambria Math" pitchFamily="18" charset="0"/>
              </a:rPr>
              <a:t>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85794" y="1571604"/>
            <a:ext cx="5286412" cy="21431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57232" y="1571605"/>
            <a:ext cx="52864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FF0000"/>
                </a:solidFill>
                <a:latin typeface="+mj-lt"/>
                <a:ea typeface="Cambria Math" pitchFamily="18" charset="0"/>
              </a:rPr>
              <a:t>НЕОБХОДИМО ПОМНИТЬ  И СОБЛЮДАТЬ ПРАВИЛА  БЕЗОПАСНОГО  ПОВЕДЕНИЯ  НА  ВОДЕ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256</Words>
  <PresentationFormat>Экран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55</cp:revision>
  <dcterms:modified xsi:type="dcterms:W3CDTF">2013-02-21T11:02:42Z</dcterms:modified>
</cp:coreProperties>
</file>